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1383625" cy="32075438"/>
  <p:notesSz cx="6858000" cy="9144000"/>
  <p:embeddedFontLst>
    <p:embeddedFont>
      <p:font typeface="ABeeZee" pitchFamily="2" charset="0"/>
      <p:regular r:id="rId4"/>
    </p:embeddedFont>
    <p:embeddedFont>
      <p:font typeface="Garamond" panose="02020404030301010803" pitchFamily="18" charset="0"/>
      <p:regular r:id="rId5"/>
      <p:bold r:id="rId6"/>
      <p:italic r:id="rId7"/>
      <p:boldItalic r:id="rId8"/>
    </p:embeddedFont>
    <p:embeddedFont>
      <p:font typeface="Trebuchet MS" panose="020B0603020202020204" pitchFamily="3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iRfiiJaRsaE+1NNdXO0HjHPto6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>
      <p:cViewPr>
        <p:scale>
          <a:sx n="60" d="100"/>
          <a:sy n="60" d="100"/>
        </p:scale>
        <p:origin x="-1920" y="-89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customschemas.google.com/relationships/presentationmetadata" Target="meta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viewProps" Target="view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4"/>
          <p:cNvSpPr txBox="1">
            <a:spLocks noGrp="1"/>
          </p:cNvSpPr>
          <p:nvPr>
            <p:ph type="title"/>
          </p:nvPr>
        </p:nvSpPr>
        <p:spPr>
          <a:xfrm>
            <a:off x="1470124" y="1707141"/>
            <a:ext cx="18443377" cy="1540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290"/>
              <a:buFont typeface="Garamond"/>
              <a:buNone/>
              <a:defRPr sz="1029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/>
          <p:nvPr/>
        </p:nvSpPr>
        <p:spPr>
          <a:xfrm flipH="1">
            <a:off x="398184" y="518900"/>
            <a:ext cx="20587257" cy="29255171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733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1" descr="L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66864" y="30007523"/>
            <a:ext cx="293241" cy="29324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 txBox="1"/>
          <p:nvPr/>
        </p:nvSpPr>
        <p:spPr>
          <a:xfrm>
            <a:off x="17063600" y="29981743"/>
            <a:ext cx="5792400" cy="3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21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Nurdiana</a:t>
            </a:r>
            <a:r>
              <a:rPr lang="en-ZA" sz="21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Faizah </a:t>
            </a:r>
            <a:r>
              <a:rPr lang="en-ZA" sz="21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Andriani</a:t>
            </a:r>
            <a:endParaRPr sz="2100" dirty="0"/>
          </a:p>
        </p:txBody>
      </p:sp>
      <p:pic>
        <p:nvPicPr>
          <p:cNvPr id="15" name="Google Shape;15;p1" descr="Envelope" title="Icon Presenter Emai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582369" y="30506323"/>
            <a:ext cx="262230" cy="26223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17063600" y="30468838"/>
            <a:ext cx="5611500" cy="3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2000" b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Dr. Imam Fauji, Lc. M.Pd</a:t>
            </a:r>
            <a:endParaRPr sz="2000" b="1" dirty="0">
              <a:latin typeface="Trebuchet MS" panose="020B0603020202020204" pitchFamily="34" charset="0"/>
            </a:endParaRPr>
          </a:p>
        </p:txBody>
      </p:sp>
      <p:pic>
        <p:nvPicPr>
          <p:cNvPr id="17" name="Google Shape;17;p1" descr="Smart Phone" title="Icon - Presenter Phone Number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597875" y="30950376"/>
            <a:ext cx="262230" cy="26223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"/>
          <p:cNvSpPr txBox="1"/>
          <p:nvPr/>
        </p:nvSpPr>
        <p:spPr>
          <a:xfrm>
            <a:off x="17063600" y="30819138"/>
            <a:ext cx="57924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tx1"/>
                </a:solidFill>
                <a:latin typeface="Trebuchet MS" panose="020B0603020202020204" pitchFamily="34" charset="0"/>
                <a:ea typeface="SimSun" panose="02010600030101010101" pitchFamily="2" charset="-122"/>
              </a:rPr>
              <a:t>imamuna114@umsida.ac.id</a:t>
            </a:r>
            <a:endParaRPr sz="2000" b="1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739344" y="777906"/>
            <a:ext cx="12566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6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Universitas Muhammadiyah </a:t>
            </a:r>
            <a:r>
              <a:rPr lang="en-ZA" sz="60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Sidoarjo</a:t>
            </a:r>
            <a:endParaRPr sz="60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1" name="Google Shape;21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625075" y="757700"/>
            <a:ext cx="6877050" cy="14382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672DA18-CE82-4E8F-A871-2FB1F92AD9F9}"/>
              </a:ext>
            </a:extLst>
          </p:cNvPr>
          <p:cNvSpPr/>
          <p:nvPr/>
        </p:nvSpPr>
        <p:spPr>
          <a:xfrm>
            <a:off x="1359243" y="2300791"/>
            <a:ext cx="18312714" cy="14382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err="1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Analisis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 </a:t>
            </a:r>
            <a:r>
              <a:rPr lang="en-US" sz="4000" b="1" dirty="0" err="1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Manajemen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 </a:t>
            </a:r>
            <a:r>
              <a:rPr lang="en-US" sz="4000" b="1" dirty="0" err="1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Kepala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 </a:t>
            </a:r>
            <a:r>
              <a:rPr lang="en-US" sz="4000" b="1" dirty="0" err="1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Sekolah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dalam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 </a:t>
            </a:r>
            <a:r>
              <a:rPr lang="en-US" sz="4000" b="1" dirty="0" err="1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Meningkatkan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 </a:t>
            </a:r>
            <a:r>
              <a:rPr lang="en-US" sz="4000" b="1" dirty="0" err="1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Kompetensi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 </a:t>
            </a:r>
            <a:r>
              <a:rPr lang="en-US" sz="4000" b="1" dirty="0" err="1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Pedagogik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 Guru di </a:t>
            </a:r>
            <a:r>
              <a:rPr lang="en-US" sz="4000" b="1" dirty="0" err="1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Sekolah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 </a:t>
            </a:r>
            <a:r>
              <a:rPr lang="en-US" sz="4000" b="1" dirty="0" err="1">
                <a:solidFill>
                  <a:schemeClr val="accent6">
                    <a:lumMod val="50000"/>
                  </a:schemeClr>
                </a:solidFill>
                <a:latin typeface="ABeeZee" pitchFamily="2" charset="0"/>
              </a:rPr>
              <a:t>Inklusi</a:t>
            </a:r>
            <a:endParaRPr lang="en-ID" sz="4000" b="1" dirty="0">
              <a:solidFill>
                <a:schemeClr val="accent6">
                  <a:lumMod val="50000"/>
                </a:schemeClr>
              </a:solidFill>
              <a:latin typeface="ABeeZee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1D3BA2C-99A1-400B-9041-04F5EB8C33F0}"/>
              </a:ext>
            </a:extLst>
          </p:cNvPr>
          <p:cNvSpPr/>
          <p:nvPr/>
        </p:nvSpPr>
        <p:spPr>
          <a:xfrm>
            <a:off x="739346" y="5580661"/>
            <a:ext cx="9052354" cy="909545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AD925C1-5A87-4A27-981E-19E7453052A4}"/>
              </a:ext>
            </a:extLst>
          </p:cNvPr>
          <p:cNvSpPr/>
          <p:nvPr/>
        </p:nvSpPr>
        <p:spPr>
          <a:xfrm>
            <a:off x="739346" y="4225946"/>
            <a:ext cx="9052354" cy="14382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err="1">
                <a:latin typeface="ABeeZee" pitchFamily="2" charset="0"/>
              </a:rPr>
              <a:t>Latar</a:t>
            </a:r>
            <a:r>
              <a:rPr lang="en-US" sz="4000" b="1" dirty="0">
                <a:latin typeface="ABeeZee" pitchFamily="2" charset="0"/>
              </a:rPr>
              <a:t> </a:t>
            </a:r>
            <a:r>
              <a:rPr lang="en-US" sz="4000" b="1" dirty="0" err="1">
                <a:latin typeface="ABeeZee" pitchFamily="2" charset="0"/>
              </a:rPr>
              <a:t>Belakang</a:t>
            </a:r>
            <a:endParaRPr lang="en-ID" sz="4000" b="1" dirty="0">
              <a:latin typeface="ABeeZee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6F19CC-E8D7-4809-95F7-A086899DDAEC}"/>
              </a:ext>
            </a:extLst>
          </p:cNvPr>
          <p:cNvSpPr txBox="1"/>
          <p:nvPr/>
        </p:nvSpPr>
        <p:spPr>
          <a:xfrm>
            <a:off x="793031" y="5773351"/>
            <a:ext cx="8944981" cy="8710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3500" dirty="0" err="1">
                <a:latin typeface="ABeeZee" pitchFamily="2" charset="0"/>
              </a:rPr>
              <a:t>Pentingnya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manajemen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kepala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sekolah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dalam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meningkatkan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kompetensi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pedagogik</a:t>
            </a:r>
            <a:r>
              <a:rPr lang="en-ID" sz="3500" dirty="0">
                <a:latin typeface="ABeeZee" pitchFamily="2" charset="0"/>
              </a:rPr>
              <a:t> guru di </a:t>
            </a:r>
            <a:r>
              <a:rPr lang="en-ID" sz="3500" dirty="0" err="1">
                <a:latin typeface="ABeeZee" pitchFamily="2" charset="0"/>
              </a:rPr>
              <a:t>sekolah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inklusi</a:t>
            </a:r>
            <a:r>
              <a:rPr lang="en-ID" sz="3500" dirty="0">
                <a:latin typeface="ABeeZee" pitchFamily="2" charset="0"/>
              </a:rPr>
              <a:t>. </a:t>
            </a:r>
          </a:p>
          <a:p>
            <a:r>
              <a:rPr lang="en-ID" sz="3500" dirty="0">
                <a:latin typeface="ABeeZee" pitchFamily="2" charset="0"/>
              </a:rPr>
              <a:t>Guru di </a:t>
            </a:r>
            <a:r>
              <a:rPr lang="en-ID" sz="3500" dirty="0" err="1">
                <a:latin typeface="ABeeZee" pitchFamily="2" charset="0"/>
              </a:rPr>
              <a:t>sekolah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inklusi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membutuhkan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kemampuan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khusus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untuk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menghadapi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keberagaman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siswa</a:t>
            </a:r>
            <a:r>
              <a:rPr lang="en-ID" sz="3500" dirty="0">
                <a:latin typeface="ABeeZee" pitchFamily="2" charset="0"/>
              </a:rPr>
              <a:t>. </a:t>
            </a:r>
            <a:r>
              <a:rPr lang="en-ID" sz="3500" dirty="0" err="1">
                <a:latin typeface="ABeeZee" pitchFamily="2" charset="0"/>
              </a:rPr>
              <a:t>Kepala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sekolah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berperan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penting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melalui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perencanaan</a:t>
            </a:r>
            <a:r>
              <a:rPr lang="en-ID" sz="3500" dirty="0">
                <a:latin typeface="ABeeZee" pitchFamily="2" charset="0"/>
              </a:rPr>
              <a:t>, </a:t>
            </a:r>
            <a:r>
              <a:rPr lang="en-ID" sz="3500" dirty="0" err="1">
                <a:latin typeface="ABeeZee" pitchFamily="2" charset="0"/>
              </a:rPr>
              <a:t>pelatihan</a:t>
            </a:r>
            <a:r>
              <a:rPr lang="en-ID" sz="3500" dirty="0">
                <a:latin typeface="ABeeZee" pitchFamily="2" charset="0"/>
              </a:rPr>
              <a:t>, dan </a:t>
            </a:r>
            <a:r>
              <a:rPr lang="en-ID" sz="3500" dirty="0" err="1">
                <a:latin typeface="ABeeZee" pitchFamily="2" charset="0"/>
              </a:rPr>
              <a:t>supervisi</a:t>
            </a:r>
            <a:r>
              <a:rPr lang="en-ID" sz="3500" dirty="0">
                <a:latin typeface="ABeeZee" pitchFamily="2" charset="0"/>
              </a:rPr>
              <a:t>. </a:t>
            </a:r>
            <a:r>
              <a:rPr lang="en-ID" sz="3500" dirty="0" err="1">
                <a:latin typeface="ABeeZee" pitchFamily="2" charset="0"/>
              </a:rPr>
              <a:t>Namun</a:t>
            </a:r>
            <a:r>
              <a:rPr lang="en-ID" sz="3500" dirty="0">
                <a:latin typeface="ABeeZee" pitchFamily="2" charset="0"/>
              </a:rPr>
              <a:t>, </a:t>
            </a:r>
            <a:r>
              <a:rPr lang="en-ID" sz="3500" dirty="0" err="1">
                <a:latin typeface="ABeeZee" pitchFamily="2" charset="0"/>
              </a:rPr>
              <a:t>belum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banyak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penelitian</a:t>
            </a:r>
            <a:r>
              <a:rPr lang="en-ID" sz="3500" dirty="0">
                <a:latin typeface="ABeeZee" pitchFamily="2" charset="0"/>
              </a:rPr>
              <a:t> yang </a:t>
            </a:r>
            <a:r>
              <a:rPr lang="en-ID" sz="3500" dirty="0" err="1">
                <a:latin typeface="ABeeZee" pitchFamily="2" charset="0"/>
              </a:rPr>
              <a:t>fokus</a:t>
            </a:r>
            <a:r>
              <a:rPr lang="en-ID" sz="3500" dirty="0">
                <a:latin typeface="ABeeZee" pitchFamily="2" charset="0"/>
              </a:rPr>
              <a:t> pada </a:t>
            </a:r>
            <a:r>
              <a:rPr lang="en-ID" sz="3500" dirty="0" err="1">
                <a:latin typeface="ABeeZee" pitchFamily="2" charset="0"/>
              </a:rPr>
              <a:t>manajemen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kepala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sekolah</a:t>
            </a:r>
            <a:r>
              <a:rPr lang="en-ID" sz="3500" dirty="0">
                <a:latin typeface="ABeeZee" pitchFamily="2" charset="0"/>
              </a:rPr>
              <a:t> di </a:t>
            </a:r>
            <a:r>
              <a:rPr lang="en-ID" sz="3500" dirty="0" err="1">
                <a:latin typeface="ABeeZee" pitchFamily="2" charset="0"/>
              </a:rPr>
              <a:t>sekolah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inklusi</a:t>
            </a:r>
            <a:r>
              <a:rPr lang="en-ID" sz="3500" dirty="0">
                <a:latin typeface="ABeeZee" pitchFamily="2" charset="0"/>
              </a:rPr>
              <a:t>. Oleh </a:t>
            </a:r>
            <a:r>
              <a:rPr lang="en-ID" sz="3500" dirty="0" err="1">
                <a:latin typeface="ABeeZee" pitchFamily="2" charset="0"/>
              </a:rPr>
              <a:t>karena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itu</a:t>
            </a:r>
            <a:r>
              <a:rPr lang="en-ID" sz="3500" dirty="0">
                <a:latin typeface="ABeeZee" pitchFamily="2" charset="0"/>
              </a:rPr>
              <a:t>, </a:t>
            </a:r>
            <a:r>
              <a:rPr lang="en-ID" sz="3500" dirty="0" err="1">
                <a:latin typeface="ABeeZee" pitchFamily="2" charset="0"/>
              </a:rPr>
              <a:t>penelitian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ini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bertujuan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menganalisis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penerapan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manajemen</a:t>
            </a:r>
            <a:r>
              <a:rPr lang="en-ID" sz="3500" dirty="0">
                <a:latin typeface="ABeeZee" pitchFamily="2" charset="0"/>
              </a:rPr>
              <a:t> POAC oleh </a:t>
            </a:r>
            <a:r>
              <a:rPr lang="en-ID" sz="3500" dirty="0" err="1">
                <a:latin typeface="ABeeZee" pitchFamily="2" charset="0"/>
              </a:rPr>
              <a:t>kepala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sekolah</a:t>
            </a:r>
            <a:r>
              <a:rPr lang="en-ID" sz="3500" dirty="0">
                <a:latin typeface="ABeeZee" pitchFamily="2" charset="0"/>
              </a:rPr>
              <a:t> </a:t>
            </a:r>
          </a:p>
          <a:p>
            <a:r>
              <a:rPr lang="en-ID" sz="3500" dirty="0">
                <a:latin typeface="ABeeZee" pitchFamily="2" charset="0"/>
              </a:rPr>
              <a:t>di SD Muhammadiyah 1 Candi </a:t>
            </a:r>
            <a:r>
              <a:rPr lang="en-ID" sz="3500" dirty="0" err="1">
                <a:latin typeface="ABeeZee" pitchFamily="2" charset="0"/>
              </a:rPr>
              <a:t>serta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mengidentifikasi</a:t>
            </a:r>
            <a:r>
              <a:rPr lang="en-ID" sz="3500" dirty="0">
                <a:latin typeface="ABeeZee" pitchFamily="2" charset="0"/>
              </a:rPr>
              <a:t> </a:t>
            </a:r>
            <a:r>
              <a:rPr lang="en-ID" sz="3500" dirty="0" err="1">
                <a:latin typeface="ABeeZee" pitchFamily="2" charset="0"/>
              </a:rPr>
              <a:t>tantangan</a:t>
            </a:r>
            <a:r>
              <a:rPr lang="en-ID" sz="3500" dirty="0">
                <a:latin typeface="ABeeZee" pitchFamily="2" charset="0"/>
              </a:rPr>
              <a:t> dan </a:t>
            </a:r>
            <a:r>
              <a:rPr lang="en-ID" sz="3500" dirty="0" err="1">
                <a:latin typeface="ABeeZee" pitchFamily="2" charset="0"/>
              </a:rPr>
              <a:t>solusinya</a:t>
            </a:r>
            <a:r>
              <a:rPr lang="en-ID" sz="3500" dirty="0">
                <a:latin typeface="ABeeZee" pitchFamily="2" charset="0"/>
              </a:rPr>
              <a:t>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08AB64B-5013-4B6D-B08C-43623DD4B303}"/>
              </a:ext>
            </a:extLst>
          </p:cNvPr>
          <p:cNvSpPr/>
          <p:nvPr/>
        </p:nvSpPr>
        <p:spPr>
          <a:xfrm>
            <a:off x="739346" y="15966407"/>
            <a:ext cx="9052354" cy="78416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52047A-BF16-4487-B6DA-5D6FDDF2E87E}"/>
              </a:ext>
            </a:extLst>
          </p:cNvPr>
          <p:cNvSpPr/>
          <p:nvPr/>
        </p:nvSpPr>
        <p:spPr>
          <a:xfrm>
            <a:off x="739344" y="15180041"/>
            <a:ext cx="9052354" cy="14382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err="1">
                <a:latin typeface="ABeeZee" pitchFamily="2" charset="0"/>
              </a:rPr>
              <a:t>Metode</a:t>
            </a:r>
            <a:r>
              <a:rPr lang="en-US" sz="4000" b="1" dirty="0">
                <a:latin typeface="ABeeZee" pitchFamily="2" charset="0"/>
              </a:rPr>
              <a:t> </a:t>
            </a:r>
            <a:r>
              <a:rPr lang="en-US" sz="4000" b="1" dirty="0" err="1">
                <a:latin typeface="ABeeZee" pitchFamily="2" charset="0"/>
              </a:rPr>
              <a:t>Penelitian</a:t>
            </a:r>
            <a:endParaRPr lang="en-ID" sz="4000" b="1" dirty="0">
              <a:latin typeface="ABeeZee" pitchFamily="2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FF0F9DB0-ABF6-4E19-A185-1359C613C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089" y="16752186"/>
            <a:ext cx="8932867" cy="70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Penelitian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ini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menggunakan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pendekatan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kualitatif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lang="en-US" altLang="en-US" sz="3500" dirty="0" err="1">
                <a:solidFill>
                  <a:schemeClr val="tx1"/>
                </a:solidFill>
                <a:latin typeface="ABeeZee" pitchFamily="2" charset="0"/>
              </a:rPr>
              <a:t>d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engan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metode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deskriptif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, yang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dilakukan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di SD Muhammadiyah 1 Candi.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Subjek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penelitian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meliputi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kepala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sekolah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,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kepala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urusan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, dan guru. Teknik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pengumpulan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data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dilakukan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melalui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observasi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,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wawancara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, dan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dokumentasi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. Data yang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diperoleh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dianalisis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menggunakan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model Miles, Huberman, dan Saldana yang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terdiri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dari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tiga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tahap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: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kondensasi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data,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penyajian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data,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serta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penarikan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dan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verifikasi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kesimpulan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CAD7642-19ED-4D0C-A2C0-D61AA00D2C7B}"/>
              </a:ext>
            </a:extLst>
          </p:cNvPr>
          <p:cNvSpPr/>
          <p:nvPr/>
        </p:nvSpPr>
        <p:spPr>
          <a:xfrm>
            <a:off x="739345" y="25514094"/>
            <a:ext cx="9052354" cy="295668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63559DD-4442-496F-A310-587121EA82E6}"/>
              </a:ext>
            </a:extLst>
          </p:cNvPr>
          <p:cNvSpPr/>
          <p:nvPr/>
        </p:nvSpPr>
        <p:spPr>
          <a:xfrm>
            <a:off x="739346" y="24379228"/>
            <a:ext cx="9052354" cy="14382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err="1">
                <a:latin typeface="ABeeZee" pitchFamily="2" charset="0"/>
              </a:rPr>
              <a:t>Metode</a:t>
            </a:r>
            <a:r>
              <a:rPr lang="en-US" sz="4000" b="1" dirty="0">
                <a:latin typeface="ABeeZee" pitchFamily="2" charset="0"/>
              </a:rPr>
              <a:t> </a:t>
            </a:r>
            <a:r>
              <a:rPr lang="en-US" sz="4000" b="1" dirty="0" err="1">
                <a:latin typeface="ABeeZee" pitchFamily="2" charset="0"/>
              </a:rPr>
              <a:t>Penelitian</a:t>
            </a:r>
            <a:endParaRPr lang="en-ID" sz="4000" b="1" dirty="0">
              <a:latin typeface="ABeeZee" pitchFamily="2" charset="0"/>
            </a:endParaRP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001BF7F8-7608-410A-B8E6-1BA668CE8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4348" y="25817503"/>
            <a:ext cx="8412880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Tujuan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penelitian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ini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adalah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menganalisis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penerapan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manajemen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POAC dan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mengidentifikasi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tantangan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serta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solusi</a:t>
            </a:r>
            <a:endParaRPr kumimoji="0" lang="en-US" altLang="en-US" sz="3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BeeZee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dalam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meningkatkan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kompetensi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pedagogik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guru di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sekolah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inklusi</a:t>
            </a: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65B7D73-167F-4254-A9B6-0415075AB02C}"/>
              </a:ext>
            </a:extLst>
          </p:cNvPr>
          <p:cNvSpPr/>
          <p:nvPr/>
        </p:nvSpPr>
        <p:spPr>
          <a:xfrm>
            <a:off x="10199463" y="5377464"/>
            <a:ext cx="10391130" cy="110757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3500" dirty="0">
              <a:solidFill>
                <a:schemeClr val="tx1"/>
              </a:solidFill>
              <a:effectLst/>
              <a:latin typeface="ABeeZee" pitchFamily="2" charset="0"/>
              <a:ea typeface="Times New Roman" panose="02020603050405020304" pitchFamily="18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C5904F5C-9F71-4774-8171-266B17B556DE}"/>
              </a:ext>
            </a:extLst>
          </p:cNvPr>
          <p:cNvSpPr/>
          <p:nvPr/>
        </p:nvSpPr>
        <p:spPr>
          <a:xfrm>
            <a:off x="10199463" y="4225946"/>
            <a:ext cx="10391130" cy="14382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latin typeface="ABeeZee" pitchFamily="2" charset="0"/>
              </a:rPr>
              <a:t>Hasil dan </a:t>
            </a:r>
            <a:r>
              <a:rPr lang="en-US" sz="4000" b="1" dirty="0" err="1">
                <a:latin typeface="ABeeZee" pitchFamily="2" charset="0"/>
              </a:rPr>
              <a:t>Pembahasan</a:t>
            </a:r>
            <a:endParaRPr lang="en-ID" sz="4000" b="1" dirty="0">
              <a:latin typeface="ABeeZee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267AC1-F067-4DE3-A04B-0DD6F0BDAC88}"/>
              </a:ext>
            </a:extLst>
          </p:cNvPr>
          <p:cNvSpPr txBox="1"/>
          <p:nvPr/>
        </p:nvSpPr>
        <p:spPr>
          <a:xfrm>
            <a:off x="10238916" y="6021707"/>
            <a:ext cx="10759440" cy="97872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Hasil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penelitian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menunjukkan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bahwa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</a:p>
          <a:p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manajemen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kepala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sekolah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di SD Muhammadiyah 1 Candi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dalam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meningkatkan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kompetensi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pedagogik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guru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dilakukan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melalui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pendekatan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POAC (Planning, Organizing, Actuating, Controlling). Program yang</a:t>
            </a:r>
          </a:p>
          <a:p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dijalankan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meliputi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pelatihan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pengelolaan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</a:p>
          <a:p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kelas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,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penggunaan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teknologi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pendidikan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,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pembelajaran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inovatif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, KKG,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pembelajaran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berdiferensiasi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,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serta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sosialisasi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dan forum </a:t>
            </a:r>
          </a:p>
          <a:p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diskusi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inklusi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. Program-program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ini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terbukti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meningkatkan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kemampuan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guru,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meskipun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dihadapkan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pada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tantangan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seperti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keterbatasan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waktu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,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fasilitas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, dan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motivasi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</a:p>
          <a:p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guru.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Kepala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sekolah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mengatasi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tantangan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tersebut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dengan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penjadwalan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fleksibel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,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kerja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sama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eksternal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,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pemanfaatan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teknologi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,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serta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pemberian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dukungan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 dan </a:t>
            </a:r>
            <a:r>
              <a:rPr lang="en-ID" sz="3500" dirty="0" err="1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insentif</a:t>
            </a:r>
            <a:r>
              <a:rPr lang="en-ID" sz="3500" dirty="0">
                <a:solidFill>
                  <a:schemeClr val="tx1"/>
                </a:solidFill>
                <a:effectLst/>
                <a:latin typeface="ABeeZee" pitchFamily="2" charset="0"/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E9C4034-2965-49B6-A029-C82ED3BF51AF}"/>
              </a:ext>
            </a:extLst>
          </p:cNvPr>
          <p:cNvSpPr/>
          <p:nvPr/>
        </p:nvSpPr>
        <p:spPr>
          <a:xfrm>
            <a:off x="10110995" y="17995180"/>
            <a:ext cx="10391130" cy="64638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3500" dirty="0">
              <a:solidFill>
                <a:schemeClr val="tx1"/>
              </a:solidFill>
              <a:effectLst/>
              <a:latin typeface="ABeeZee" pitchFamily="2" charset="0"/>
              <a:ea typeface="Times New Roman" panose="02020603050405020304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786F1B6-7660-4FCF-9ABA-DC99CD4D1855}"/>
              </a:ext>
            </a:extLst>
          </p:cNvPr>
          <p:cNvSpPr/>
          <p:nvPr/>
        </p:nvSpPr>
        <p:spPr>
          <a:xfrm>
            <a:off x="10110995" y="17094712"/>
            <a:ext cx="10391130" cy="143827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latin typeface="ABeeZee" pitchFamily="2" charset="0"/>
              </a:rPr>
              <a:t>Kesimpulan</a:t>
            </a:r>
            <a:endParaRPr lang="en-ID" sz="4000" b="1" dirty="0">
              <a:latin typeface="ABeeZee" pitchFamily="2" charset="0"/>
            </a:endParaRPr>
          </a:p>
        </p:txBody>
      </p:sp>
      <p:sp>
        <p:nvSpPr>
          <p:cNvPr id="36" name="Rectangle 7">
            <a:extLst>
              <a:ext uri="{FF2B5EF4-FFF2-40B4-BE49-F238E27FC236}">
                <a16:creationId xmlns:a16="http://schemas.microsoft.com/office/drawing/2014/main" id="{C2523744-3571-4DC6-AFA9-A8AD0293E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06328" y="18703664"/>
            <a:ext cx="10000464" cy="547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Manajemen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kepala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sekolah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berbasis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POAC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efektif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dalam</a:t>
            </a:r>
            <a:r>
              <a:rPr lang="en-US" altLang="en-US" sz="3500" dirty="0">
                <a:solidFill>
                  <a:schemeClr val="tx1"/>
                </a:solidFill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meningkatkan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kompetensi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pedagogik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guru di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sekolah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inklusi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melalui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berbagai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program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pelatihan</a:t>
            </a:r>
            <a:r>
              <a:rPr lang="en-US" altLang="en-US" sz="3500" dirty="0">
                <a:solidFill>
                  <a:schemeClr val="tx1"/>
                </a:solidFill>
                <a:latin typeface="ABeeZee" pitchFamily="2" charset="0"/>
              </a:rPr>
              <a:t>. </a:t>
            </a:r>
            <a:r>
              <a:rPr lang="en-US" altLang="en-US" sz="3500" dirty="0" err="1">
                <a:solidFill>
                  <a:schemeClr val="tx1"/>
                </a:solidFill>
                <a:latin typeface="ABeeZee" pitchFamily="2" charset="0"/>
              </a:rPr>
              <a:t>Meskipun</a:t>
            </a:r>
            <a:r>
              <a:rPr lang="en-US" altLang="en-US" sz="3500" dirty="0">
                <a:solidFill>
                  <a:schemeClr val="tx1"/>
                </a:solidFill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menghadapi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tantangan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seperti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keterbatasan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waktu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,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sumber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daya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, dan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motivasi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guru,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solusi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yang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diterapkan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seperti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penyesuaian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jadwal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,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kolaborasi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eksternal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, dan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pemberian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insentif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berhasil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mendukung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</a:t>
            </a:r>
            <a:r>
              <a:rPr kumimoji="0" lang="en-US" altLang="en-US" sz="35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keberhasilan</a:t>
            </a:r>
            <a:r>
              <a:rPr kumimoji="0" lang="en-US" altLang="en-US" sz="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BeeZee" pitchFamily="2" charset="0"/>
              </a:rPr>
              <a:t> program.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oyage">
      <a:dk1>
        <a:srgbClr val="000000"/>
      </a:dk1>
      <a:lt1>
        <a:srgbClr val="FFFFFF"/>
      </a:lt1>
      <a:dk2>
        <a:srgbClr val="3A3A3A"/>
      </a:dk2>
      <a:lt2>
        <a:srgbClr val="ACACAC"/>
      </a:lt2>
      <a:accent1>
        <a:srgbClr val="01B1AE"/>
      </a:accent1>
      <a:accent2>
        <a:srgbClr val="6AA4D9"/>
      </a:accent2>
      <a:accent3>
        <a:srgbClr val="F26289"/>
      </a:accent3>
      <a:accent4>
        <a:srgbClr val="ED7D31"/>
      </a:accent4>
      <a:accent5>
        <a:srgbClr val="A88CF6"/>
      </a:accent5>
      <a:accent6>
        <a:srgbClr val="3A3A3A"/>
      </a:accent6>
      <a:hlink>
        <a:srgbClr val="01B1AE"/>
      </a:hlink>
      <a:folHlink>
        <a:srgbClr val="01B1A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366</Words>
  <Application>Microsoft Office PowerPoint</Application>
  <PresentationFormat>Custom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Trebuchet MS</vt:lpstr>
      <vt:lpstr>Arial</vt:lpstr>
      <vt:lpstr>Garamond</vt:lpstr>
      <vt:lpstr>ABeeZee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 A407</dc:creator>
  <cp:lastModifiedBy>Asus A407</cp:lastModifiedBy>
  <cp:revision>14</cp:revision>
  <dcterms:created xsi:type="dcterms:W3CDTF">2019-10-09T09:08:27Z</dcterms:created>
  <dcterms:modified xsi:type="dcterms:W3CDTF">2025-04-25T07:22:15Z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